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Montserrat"/>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Montserrat-regular.fntdata"/><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Montserrat-italic.fntdata"/><Relationship Id="rId21" Type="http://schemas.openxmlformats.org/officeDocument/2006/relationships/slide" Target="slides/slide17.xml"/><Relationship Id="rId43" Type="http://schemas.openxmlformats.org/officeDocument/2006/relationships/font" Target="fonts/Montserrat-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llerin.com/blog/you-will-be-shocked-to-know-the-gender-gap-in-technology" TargetMode="External"/><Relationship Id="rId3" Type="http://schemas.openxmlformats.org/officeDocument/2006/relationships/hyperlink" Target="https://www.farnamstreetblog.com/2017/05/confirmation-bias/" TargetMode="External"/><Relationship Id="rId4" Type="http://schemas.openxmlformats.org/officeDocument/2006/relationships/hyperlink" Target="https://hbr.org/2013/04/the-hidden-biases-in-big-data"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dAg-_gzFo14&amp;list=PLWKotBjTDoLj3rXBL-nEIPRN9V3a9Cx07&amp;index=7&amp;t=7s"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ebastianraschka.com/Articles/2014_about_feature_scaling.html"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dAg-_gzFo14&amp;list=PLWKotBjTDoLj3rXBL-nEIPRN9V3a9Cx07&amp;index=7&amp;t=7s"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600bec065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600bec065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600bec065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600bec065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600bec065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00bec065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600bec065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00bec065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00bec065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00bec065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Scikit learn cheet sheet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00bec065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00bec065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00bec065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00bec065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00bec065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00bec065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00bec065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00bec065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600bec065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00bec065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R2, F1score, SSE (sum square residual error),... → ofcourse there’s a relationship with the loss function, like MSE (mean square error) → don’t need to know exactly what they are, you need to know how to work with them when needed → easy: higher means ‘better’. In Kaggle scoring metrics will be provided, so you can check which metric you should choose, to get best test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Classification: confusion matrix. Note: don’t have to know by heart, but you have to be able to work with: accuracy, recall, precision, sensitivity, specificity, roc curve, auc curve,... when needed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600bec06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600bec06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00bec065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00bec065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00bec065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00bec065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00bec065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00bec065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Occam’s razor</a:t>
            </a:r>
            <a:endParaRPr/>
          </a:p>
          <a:p>
            <a:pPr indent="0" lvl="0" marL="0" rtl="0" algn="l">
              <a:spcBef>
                <a:spcPts val="0"/>
              </a:spcBef>
              <a:spcAft>
                <a:spcPts val="0"/>
              </a:spcAft>
              <a:buNone/>
            </a:pPr>
            <a:r>
              <a:rPr lang="en"/>
              <a:t>Bias in model / algorithm </a:t>
            </a:r>
            <a:endParaRPr/>
          </a:p>
          <a:p>
            <a:pPr indent="0" lvl="0" marL="0" rtl="0" algn="l">
              <a:spcBef>
                <a:spcPts val="0"/>
              </a:spcBef>
              <a:spcAft>
                <a:spcPts val="0"/>
              </a:spcAft>
              <a:buClr>
                <a:schemeClr val="dk1"/>
              </a:buClr>
              <a:buSzPts val="1100"/>
              <a:buFont typeface="Arial"/>
              <a:buNone/>
            </a:pPr>
            <a:r>
              <a:rPr lang="en" sz="2800">
                <a:solidFill>
                  <a:schemeClr val="dk1"/>
                </a:solidFill>
              </a:rPr>
              <a:t>Generalize ←→ Specialize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00bec065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00bec065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https://www.allerin.com/blog/you-will-be-shocked-to-know-the-gender-gap-in-technology</a:t>
            </a:r>
            <a:endParaRPr/>
          </a:p>
          <a:p>
            <a:pPr indent="0" lvl="0" marL="0" rtl="0" algn="l">
              <a:spcBef>
                <a:spcPts val="0"/>
              </a:spcBef>
              <a:spcAft>
                <a:spcPts val="0"/>
              </a:spcAft>
              <a:buNone/>
            </a:pPr>
            <a:r>
              <a:t/>
            </a:r>
            <a:endParaRPr/>
          </a:p>
          <a:p>
            <a:pPr indent="0" lvl="0" marL="0" rtl="0" algn="l">
              <a:lnSpc>
                <a:spcPct val="166666"/>
              </a:lnSpc>
              <a:spcBef>
                <a:spcPts val="4100"/>
              </a:spcBef>
              <a:spcAft>
                <a:spcPts val="0"/>
              </a:spcAft>
              <a:buClr>
                <a:schemeClr val="dk1"/>
              </a:buClr>
              <a:buSzPts val="1100"/>
              <a:buFont typeface="Arial"/>
              <a:buNone/>
            </a:pPr>
            <a:r>
              <a:rPr lang="en" sz="1350">
                <a:solidFill>
                  <a:srgbClr val="303030"/>
                </a:solidFill>
                <a:highlight>
                  <a:srgbClr val="FFFFFF"/>
                </a:highlight>
                <a:latin typeface="Montserrat"/>
                <a:ea typeface="Montserrat"/>
                <a:cs typeface="Montserrat"/>
                <a:sym typeface="Montserrat"/>
              </a:rPr>
              <a:t>CONFIRMATION BIAS</a:t>
            </a:r>
            <a:endParaRPr sz="1350">
              <a:solidFill>
                <a:srgbClr val="303030"/>
              </a:solidFill>
              <a:highlight>
                <a:srgbClr val="FFFFFF"/>
              </a:highlight>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rPr lang="en" sz="1200">
                <a:solidFill>
                  <a:srgbClr val="707070"/>
                </a:solidFill>
                <a:highlight>
                  <a:srgbClr val="FFFFFF"/>
                </a:highlight>
              </a:rPr>
              <a:t>Perception is everything and has a literal impact during the analysis of big data. This leads to something known as a confirmation bias, which can skew data. Confirmation bias is something that does not occur due to the lack of data availability. It is a phenomenon wherein data scientists or analysts tend to lean towards data that is in alignment with their beliefs, views, and opinions. During the process of sifting data, they tend to extract insight from information that expedites their proposition or hypothesis; the minute they find data that even slightly disproves their hypothesis, they turn away from it. It is more common amongst organizational leaders who want to assign weight to evidence and information tuned to their own perceptions. Frequently, a confirmation bias can lead to bad business outcomes, which is </a:t>
            </a:r>
            <a:r>
              <a:rPr lang="en" sz="1200" u="sng">
                <a:solidFill>
                  <a:srgbClr val="EF582B"/>
                </a:solidFill>
                <a:highlight>
                  <a:srgbClr val="FFFFFF"/>
                </a:highlight>
                <a:hlinkClick r:id="rId3"/>
              </a:rPr>
              <a:t>why you should look out for disconfirming evidence</a:t>
            </a:r>
            <a:r>
              <a:rPr lang="en" sz="1200">
                <a:solidFill>
                  <a:srgbClr val="707070"/>
                </a:solidFill>
                <a:highlight>
                  <a:srgbClr val="FFFFFF"/>
                </a:highlight>
              </a:rPr>
              <a:t>.</a:t>
            </a:r>
            <a:endParaRPr sz="1200">
              <a:solidFill>
                <a:srgbClr val="707070"/>
              </a:solidFill>
              <a:highlight>
                <a:srgbClr val="FFFFFF"/>
              </a:highlight>
            </a:endParaRPr>
          </a:p>
          <a:p>
            <a:pPr indent="0" lvl="0" marL="0" rtl="0" algn="l">
              <a:lnSpc>
                <a:spcPct val="166666"/>
              </a:lnSpc>
              <a:spcBef>
                <a:spcPts val="4100"/>
              </a:spcBef>
              <a:spcAft>
                <a:spcPts val="0"/>
              </a:spcAft>
              <a:buClr>
                <a:schemeClr val="dk1"/>
              </a:buClr>
              <a:buSzPts val="1100"/>
              <a:buFont typeface="Arial"/>
              <a:buNone/>
            </a:pPr>
            <a:r>
              <a:rPr lang="en" sz="1350">
                <a:solidFill>
                  <a:srgbClr val="303030"/>
                </a:solidFill>
                <a:highlight>
                  <a:srgbClr val="FFFFFF"/>
                </a:highlight>
                <a:latin typeface="Montserrat"/>
                <a:ea typeface="Montserrat"/>
                <a:cs typeface="Montserrat"/>
                <a:sym typeface="Montserrat"/>
              </a:rPr>
              <a:t>AVAILABILITY HEURISTIC</a:t>
            </a:r>
            <a:endParaRPr sz="1350">
              <a:solidFill>
                <a:srgbClr val="303030"/>
              </a:solidFill>
              <a:highlight>
                <a:srgbClr val="FFFFFF"/>
              </a:highlight>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rPr lang="en" sz="1200">
                <a:solidFill>
                  <a:srgbClr val="707070"/>
                </a:solidFill>
                <a:highlight>
                  <a:srgbClr val="FFFFFF"/>
                </a:highlight>
              </a:rPr>
              <a:t>The availability heuristic, more commonly known as availability bias, occurs often in big data. It is something which we must watch out for, more so because its manifestation is subtle. Basically, it refers to the way in which data scientists make inferences based on readily available data or recent information alone. They hold the belief that immediate data is relevant data. This is especially true in the case of news, which sometimes consists of a huge disparity between what is covered and what actually happened. This can have perilous consequences in big data and its analytics, as it can shift a data analyst’s focus away from other alternative opinions and solutions. By getting you to rely on recent data only, availability heuristics leads to a narrow approach to data analytics.</a:t>
            </a:r>
            <a:endParaRPr sz="1200">
              <a:solidFill>
                <a:srgbClr val="707070"/>
              </a:solidFill>
              <a:highlight>
                <a:srgbClr val="FFFFFF"/>
              </a:highlight>
            </a:endParaRPr>
          </a:p>
          <a:p>
            <a:pPr indent="0" lvl="0" marL="0" rtl="0" algn="l">
              <a:lnSpc>
                <a:spcPct val="166666"/>
              </a:lnSpc>
              <a:spcBef>
                <a:spcPts val="4100"/>
              </a:spcBef>
              <a:spcAft>
                <a:spcPts val="0"/>
              </a:spcAft>
              <a:buClr>
                <a:schemeClr val="dk1"/>
              </a:buClr>
              <a:buSzPts val="1100"/>
              <a:buFont typeface="Arial"/>
              <a:buNone/>
            </a:pPr>
            <a:r>
              <a:rPr lang="en" sz="1350">
                <a:solidFill>
                  <a:srgbClr val="303030"/>
                </a:solidFill>
                <a:highlight>
                  <a:srgbClr val="FFFFFF"/>
                </a:highlight>
                <a:latin typeface="Montserrat"/>
                <a:ea typeface="Montserrat"/>
                <a:cs typeface="Montserrat"/>
                <a:sym typeface="Montserrat"/>
              </a:rPr>
              <a:t>SIMPSON’S PARADOX</a:t>
            </a:r>
            <a:endParaRPr sz="1350">
              <a:solidFill>
                <a:srgbClr val="303030"/>
              </a:solidFill>
              <a:highlight>
                <a:srgbClr val="FFFFFF"/>
              </a:highlight>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rPr lang="en" sz="1200">
                <a:solidFill>
                  <a:srgbClr val="707070"/>
                </a:solidFill>
                <a:highlight>
                  <a:srgbClr val="FFFFFF"/>
                </a:highlight>
              </a:rPr>
              <a:t>By Simpson we don’t mean the cartoon Simpson, but a data bias known as Simpson’s paradox. Simpson’s paradox is probably the most overlooked and underestimated data bias. To the naked eye, some data and stats may seem perfectly fine, but an alert data scientist must know how to read between the lines. In analytics, a pattern when analyzed in individual groups showcases the dominance of a particular trend. However, when these patterns are viewed cumulatively, the results are completely opposite. These separate trends can lead to misdirection and mask the overall and true value of data. That is why when there is an increase in data traffic, an analyst must be cautious while reading it. This is of special importance in healthcare and marketing, as the target audience in these two sectors is quite sensitive.</a:t>
            </a:r>
            <a:endParaRPr sz="1200">
              <a:solidFill>
                <a:srgbClr val="707070"/>
              </a:solidFill>
              <a:highlight>
                <a:srgbClr val="FFFFFF"/>
              </a:highlight>
            </a:endParaRPr>
          </a:p>
          <a:p>
            <a:pPr indent="0" lvl="0" marL="0" rtl="0" algn="l">
              <a:lnSpc>
                <a:spcPct val="166666"/>
              </a:lnSpc>
              <a:spcBef>
                <a:spcPts val="4100"/>
              </a:spcBef>
              <a:spcAft>
                <a:spcPts val="0"/>
              </a:spcAft>
              <a:buClr>
                <a:schemeClr val="dk1"/>
              </a:buClr>
              <a:buSzPts val="1100"/>
              <a:buFont typeface="Arial"/>
              <a:buNone/>
            </a:pPr>
            <a:r>
              <a:rPr lang="en" sz="1350">
                <a:solidFill>
                  <a:srgbClr val="303030"/>
                </a:solidFill>
                <a:highlight>
                  <a:srgbClr val="FFFFFF"/>
                </a:highlight>
                <a:latin typeface="Montserrat"/>
                <a:ea typeface="Montserrat"/>
                <a:cs typeface="Montserrat"/>
                <a:sym typeface="Montserrat"/>
              </a:rPr>
              <a:t>NON-NORMALITY</a:t>
            </a:r>
            <a:endParaRPr sz="1350">
              <a:solidFill>
                <a:srgbClr val="303030"/>
              </a:solidFill>
              <a:highlight>
                <a:srgbClr val="FFFFFF"/>
              </a:highlight>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rPr lang="en" sz="1200">
                <a:solidFill>
                  <a:srgbClr val="707070"/>
                </a:solidFill>
                <a:highlight>
                  <a:srgbClr val="FFFFFF"/>
                </a:highlight>
              </a:rPr>
              <a:t>Data is distributed normally or non-normally. Now, the bias of non-normality is measured through something known as the t-test or the bell curve. The highest point on a bell curve is used to highlight those series of data that represent events of the highest probability. The analysts who are sifting through aggregated data sometimes assume the existence of a bell curve, when actually the data has certain errors and faults that are nowhere near the curve of the bell. This results in data scientists forcefully trying to fit the data in the curve of the bell. This, in turn, leads to highly inaccurate results that can harm an organization’s output.</a:t>
            </a:r>
            <a:endParaRPr sz="1200">
              <a:solidFill>
                <a:srgbClr val="707070"/>
              </a:solidFill>
              <a:highlight>
                <a:srgbClr val="FFFFFF"/>
              </a:highlight>
            </a:endParaRPr>
          </a:p>
          <a:p>
            <a:pPr indent="0" lvl="0" marL="0" rtl="0" algn="l">
              <a:lnSpc>
                <a:spcPct val="166666"/>
              </a:lnSpc>
              <a:spcBef>
                <a:spcPts val="4100"/>
              </a:spcBef>
              <a:spcAft>
                <a:spcPts val="0"/>
              </a:spcAft>
              <a:buClr>
                <a:schemeClr val="dk1"/>
              </a:buClr>
              <a:buSzPts val="1100"/>
              <a:buFont typeface="Arial"/>
              <a:buNone/>
            </a:pPr>
            <a:r>
              <a:rPr lang="en" sz="1350">
                <a:solidFill>
                  <a:srgbClr val="303030"/>
                </a:solidFill>
                <a:highlight>
                  <a:srgbClr val="FFFFFF"/>
                </a:highlight>
                <a:latin typeface="Montserrat"/>
                <a:ea typeface="Montserrat"/>
                <a:cs typeface="Montserrat"/>
                <a:sym typeface="Montserrat"/>
              </a:rPr>
              <a:t>OVERFITTING AND UNDERFITTING</a:t>
            </a:r>
            <a:endParaRPr sz="1350">
              <a:solidFill>
                <a:srgbClr val="303030"/>
              </a:solidFill>
              <a:highlight>
                <a:srgbClr val="FFFFFF"/>
              </a:highlight>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rPr lang="en" sz="1200">
                <a:solidFill>
                  <a:srgbClr val="707070"/>
                </a:solidFill>
                <a:highlight>
                  <a:srgbClr val="FFFFFF"/>
                </a:highlight>
              </a:rPr>
              <a:t>A common misconception that exists among data scientists is that an overly complex model that encompasses several data trends is bound to bring accurate inferences. However, when a large number of parameters are assessed and added to the data model, it results in the detection of unnecessary noise and minor fluctuations. This way the main underlying trends tend to get ignored, which in turn can lead to poor predictive analysis. In the case of underfitting, which is the opposite of overfitting, it is mostly the outcome of an overly simple model. In this case, data analysts try to fit nonlinear data into a linear data model. Either of the two approaches can lead to biases and end up skewing results.</a:t>
            </a:r>
            <a:endParaRPr sz="1200">
              <a:solidFill>
                <a:srgbClr val="707070"/>
              </a:solidFill>
              <a:highlight>
                <a:srgbClr val="FFFFFF"/>
              </a:highlight>
            </a:endParaRPr>
          </a:p>
          <a:p>
            <a:pPr indent="0" lvl="0" marL="0" rtl="0" algn="l">
              <a:spcBef>
                <a:spcPts val="0"/>
              </a:spcBef>
              <a:spcAft>
                <a:spcPts val="0"/>
              </a:spcAft>
              <a:buNone/>
            </a:pPr>
            <a:r>
              <a:rPr lang="en" sz="1200">
                <a:solidFill>
                  <a:srgbClr val="707070"/>
                </a:solidFill>
                <a:highlight>
                  <a:srgbClr val="FFFFFF"/>
                </a:highlight>
              </a:rPr>
              <a:t>It is crucial that data scientists and analysts take into account the existing biases and formulate remedial solutions for these. As </a:t>
            </a:r>
            <a:r>
              <a:rPr lang="en" sz="1200" u="sng">
                <a:solidFill>
                  <a:srgbClr val="EF582B"/>
                </a:solidFill>
                <a:highlight>
                  <a:srgbClr val="FFFFFF"/>
                </a:highlight>
                <a:hlinkClick r:id="rId4"/>
              </a:rPr>
              <a:t>hidden biases in big data</a:t>
            </a:r>
            <a:r>
              <a:rPr lang="en" sz="1200">
                <a:solidFill>
                  <a:srgbClr val="707070"/>
                </a:solidFill>
                <a:highlight>
                  <a:srgbClr val="FFFFFF"/>
                </a:highlight>
              </a:rPr>
              <a:t> are an impediment to accurate decision-making and can affect outcomes, it is paramount that business leaders and lead management members remain alert.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0adeda5d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0adeda5d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Recent voorbeeld van biased data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00bec065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00bec065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Garbage in, is garbage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Zelfs bij deep learning. Ja, dan heb je wel veel meer data, en je technieken zijn veel meer robust, dus kunnen ze wel met noise enzo omgaan, maar toch…</a:t>
            </a:r>
            <a:endParaRPr/>
          </a:p>
          <a:p>
            <a:pPr indent="0" lvl="0" marL="0" rtl="0" algn="l">
              <a:spcBef>
                <a:spcPts val="0"/>
              </a:spcBef>
              <a:spcAft>
                <a:spcPts val="0"/>
              </a:spcAft>
              <a:buNone/>
            </a:pPr>
            <a:r>
              <a:rPr lang="en"/>
              <a:t>Bij traditionele Machine Learning moet je zeker veel preprocessing doen om je data te cleanen (is eigenlijk ook vooral een onderdeel bij data mining), maar is ook nuttig voor deep learning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0adeda5d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0adeda5d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Voorbeeld van ‘bad data’, needs to be cleaned… Maar weer… kan dit automatisch, of is dit manual labour?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Leo Isikdogan: </a:t>
            </a:r>
            <a:r>
              <a:rPr lang="en" u="sng">
                <a:solidFill>
                  <a:schemeClr val="accent5"/>
                </a:solidFill>
                <a:hlinkClick r:id="rId2"/>
              </a:rPr>
              <a:t>https://www.youtube.com/watch?v=dAg-_gzFo14&amp;list=PLWKotBjTDoLj3rXBL-nEIPRN9V3a9Cx07&amp;index=7&amp;t=7s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0adeda5d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0adeda5d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imputation: aanpassen van missing values: </a:t>
            </a:r>
            <a:endParaRPr/>
          </a:p>
          <a:p>
            <a:pPr indent="0" lvl="0" marL="0" rtl="0" algn="l">
              <a:spcBef>
                <a:spcPts val="0"/>
              </a:spcBef>
              <a:spcAft>
                <a:spcPts val="0"/>
              </a:spcAft>
              <a:buNone/>
            </a:pPr>
            <a:r>
              <a:rPr lang="en"/>
              <a:t>Je kan de records gewoon deleten als je genoeg data hebt, maar soms kan je dit net niet, omdat je te weinig data hebt, of omdat het net een interessante record is…</a:t>
            </a:r>
            <a:endParaRPr/>
          </a:p>
          <a:p>
            <a:pPr indent="0" lvl="0" marL="0" rtl="0" algn="l">
              <a:spcBef>
                <a:spcPts val="0"/>
              </a:spcBef>
              <a:spcAft>
                <a:spcPts val="0"/>
              </a:spcAft>
              <a:buNone/>
            </a:pPr>
            <a:r>
              <a:rPr lang="en"/>
              <a:t>Dan kan je bv de missing data vervangen door gemiddelde, mediaan, min, max, of zelfs een fancy regression lijn ofzo maken en dan </a:t>
            </a:r>
            <a:r>
              <a:rPr lang="en"/>
              <a:t>interpolatie</a:t>
            </a:r>
            <a:r>
              <a:rPr lang="en"/>
              <a:t> doen (missing punt op die lijn zetten, en dan de waarde aflezen).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0adeda5d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0adeda5d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Om bepaalde features niet te laten overheersen in je model, wordt er meestal een transformatie toegepast om alle features in dezelfde range te brengen; meestal een (0,1)-range, of een (-1,1)-range. Afhankelijk van het probleem.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Basically heb je 2 belangrijke technieken hiervoor: ofwel doe je normalisatie (ook wel minmax scaling genoemd), ofwel doe je standarisatie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0adeda5d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0adeda5d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Min-max scaling, feature scaling, normalization: squeezing or stretching van feature data naar een (0,1)-range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Watch out: outliers </a:t>
            </a:r>
            <a:r>
              <a:rPr lang="en"/>
              <a:t>could mess</a:t>
            </a:r>
            <a:r>
              <a:rPr lang="en"/>
              <a:t> this up!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600bec065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600bec065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 way of thinking about Machine Learning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0adeda5d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0adeda5d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0adeda5d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0adeda5d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Standarization of Z-score standarization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0adeda5d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0adeda5d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00bec065c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00bec065c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Normalize or standardize your data? One of the big questions in data science.</a:t>
            </a:r>
            <a:endParaRPr/>
          </a:p>
          <a:p>
            <a:pPr indent="0" lvl="0" marL="0" rtl="0" algn="l">
              <a:spcBef>
                <a:spcPts val="0"/>
              </a:spcBef>
              <a:spcAft>
                <a:spcPts val="0"/>
              </a:spcAft>
              <a:buNone/>
            </a:pPr>
            <a:r>
              <a:rPr lang="en"/>
              <a:t>Beetje buiten de scope van deze cursus, maar een goeie blogpost hierover: </a:t>
            </a:r>
            <a:r>
              <a:rPr lang="en" u="sng">
                <a:solidFill>
                  <a:schemeClr val="hlink"/>
                </a:solidFill>
                <a:hlinkClick r:id="rId2"/>
              </a:rPr>
              <a:t>https://sebastianraschka.com/Articles/2014_about_feature_scaling.html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Waarom beetje buiten de scope: qua relevance van een feature, de power, een neural net gaat dat toch opvangen met zijn weights en bias. Dus die gaat dat zelf wel leren…</a:t>
            </a:r>
            <a:endParaRPr/>
          </a:p>
          <a:p>
            <a:pPr indent="0" lvl="0" marL="0" rtl="0" algn="l">
              <a:spcBef>
                <a:spcPts val="0"/>
              </a:spcBef>
              <a:spcAft>
                <a:spcPts val="0"/>
              </a:spcAft>
              <a:buNone/>
            </a:pPr>
            <a:r>
              <a:rPr lang="en"/>
              <a:t>Plus, onze data sets zijn dikwijls veel te groot om dit allemaal uit te rekenen in memory. Daarom gebruiken we ook wel batches van data. Dan zou het wel kunnen (zie later ook in batch normalization)</a:t>
            </a:r>
            <a:endParaRPr/>
          </a:p>
          <a:p>
            <a:pPr indent="0" lvl="0" marL="0" rtl="0" algn="l">
              <a:spcBef>
                <a:spcPts val="0"/>
              </a:spcBef>
              <a:spcAft>
                <a:spcPts val="0"/>
              </a:spcAft>
              <a:buNone/>
            </a:pPr>
            <a:r>
              <a:rPr lang="en"/>
              <a:t>Maar standarization wordt ook dikwijls gebruikt om data ‘into the sweet spot’ te krijgen van onze activation functions, om zo awesome learners te krijgen. Zie later in de cursus. Daar gaan we zeker standarization en (batch)normalization gebruiken.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Om het preciezer te zeggen, want dat is altijd verwarrend: Batch normalization is eigenlijk het standarizeren van een batch. Ze hebben dat dus eigenlijk een beetje verkeerd benoemd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00bec065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00bec065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Leo Isikdogan: </a:t>
            </a:r>
            <a:r>
              <a:rPr lang="en" u="sng">
                <a:solidFill>
                  <a:schemeClr val="hlink"/>
                </a:solidFill>
                <a:hlinkClick r:id="rId2"/>
              </a:rPr>
              <a:t>https://www.youtube.com/watch?v=dAg-_gzFo14&amp;list=PLWKotBjTDoLj3rXBL-nEIPRN9V3a9Cx07&amp;index=7&amp;t=7s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60adeda5d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0adeda5d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Pruning is het ‘wegknippen’, weglaten, van een feature, en kijken wat de resultaten zijn.</a:t>
            </a:r>
            <a:endParaRPr/>
          </a:p>
          <a:p>
            <a:pPr indent="0" lvl="0" marL="0" rtl="0" algn="l">
              <a:spcBef>
                <a:spcPts val="0"/>
              </a:spcBef>
              <a:spcAft>
                <a:spcPts val="0"/>
              </a:spcAft>
              <a:buNone/>
            </a:pPr>
            <a:r>
              <a:rPr lang="en"/>
              <a:t>Pruning betekent ook letterlijk het bijknippen van een haag. Alleen gebruiken we nu deze term om onze data wat te ‘verfraaien’, om de beste eigenschappen wat beter in het licht te zetten...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0adeda5d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0adeda5d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selection manieren is niet echt nodig in deep learning, omdat ons model dat automatisch zal doen, door de weights te leren.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0adeda5d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0adeda5d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600bec065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00bec065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driven approach: not just feeding data to machine, but using resulting effects back into the mix</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00bec065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00bec065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13716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Data driven</a:t>
            </a:r>
            <a:endParaRPr>
              <a:solidFill>
                <a:schemeClr val="dk1"/>
              </a:solidFill>
            </a:endParaRPr>
          </a:p>
          <a:p>
            <a:pPr indent="-228600" lvl="0" marL="18288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High level pipeline</a:t>
            </a:r>
            <a:endParaRPr>
              <a:solidFill>
                <a:schemeClr val="dk1"/>
              </a:solidFill>
            </a:endParaRPr>
          </a:p>
          <a:p>
            <a:pPr indent="-228600" lvl="0" marL="2286000" rtl="0" algn="l">
              <a:lnSpc>
                <a:spcPct val="115000"/>
              </a:lnSpc>
              <a:spcBef>
                <a:spcPts val="12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Worldly problem needs to be fixed/solved à collect data that might be related to the problem (link to iot, robotics, data mining) – noisy, sampling rate, combining data from different places,… à Data inputs = X (aka corpus)</a:t>
            </a:r>
            <a:endParaRPr>
              <a:solidFill>
                <a:schemeClr val="dk1"/>
              </a:solidFill>
            </a:endParaRPr>
          </a:p>
          <a:p>
            <a:pPr indent="-228600" lvl="0" marL="2286000" rtl="0" algn="l">
              <a:lnSpc>
                <a:spcPct val="115000"/>
              </a:lnSpc>
              <a:spcBef>
                <a:spcPts val="12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X à ‘solve my problem algorithm’ à output Y, result, solution to the problem</a:t>
            </a:r>
            <a:endParaRPr>
              <a:solidFill>
                <a:schemeClr val="dk1"/>
              </a:solidFill>
            </a:endParaRPr>
          </a:p>
          <a:p>
            <a:pPr indent="-228600" lvl="0" marL="2743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Not solved, or not well enough? Need more, or different data? Another algorithm?</a:t>
            </a:r>
            <a:endParaRPr>
              <a:solidFill>
                <a:schemeClr val="dk1"/>
              </a:solidFill>
            </a:endParaRPr>
          </a:p>
          <a:p>
            <a:pPr indent="-228600" lvl="0" marL="2743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Feedback = loss or cost function (used by supervised learning to optimize learnable parameters)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00bec065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00bec065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600bec065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600bec065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0adeda5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0adeda5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600bec065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00bec065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Traditioneel was het van tabular data naar tabular data. </a:t>
            </a:r>
            <a:endParaRPr/>
          </a:p>
          <a:p>
            <a:pPr indent="0" lvl="0" marL="0" rtl="0" algn="l">
              <a:spcBef>
                <a:spcPts val="0"/>
              </a:spcBef>
              <a:spcAft>
                <a:spcPts val="0"/>
              </a:spcAft>
              <a:buNone/>
            </a:pPr>
            <a:r>
              <a:rPr lang="en"/>
              <a:t>Tegenwoordig is de data ‘high densitity’ op informatie vlak → image bevat enorm veel data, text is ook een voorbeeld met enorm veel data inhoud → traditionele modelleringstechnieken zijn vandaag de dag niet voldoende voor die high information data streams → deep neural nets are an answer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 wel op: daarom zijn neural nets niet altijd de beste approach. Decision trees, random forrests, XGradient boosting, SVM: allemaal nog legit algorithms om iets op te lossen → zie scikit learn cheat sheet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Vandaag gaan we van gelijk welke input, naar gelijk welke output → generative models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Neural Networks</a:t>
            </a:r>
            <a:endParaRPr>
              <a:latin typeface="Calibri"/>
              <a:ea typeface="Calibri"/>
              <a:cs typeface="Calibri"/>
              <a:sym typeface="Calibri"/>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RECAP</a:t>
            </a:r>
            <a:endParaRPr>
              <a:latin typeface="Calibri"/>
              <a:ea typeface="Calibri"/>
              <a:cs typeface="Calibri"/>
              <a:sym typeface="Calibri"/>
            </a:endParaRPr>
          </a:p>
        </p:txBody>
      </p:sp>
      <p:pic>
        <p:nvPicPr>
          <p:cNvPr id="56" name="Google Shape;56;p13"/>
          <p:cNvPicPr preferRelativeResize="0"/>
          <p:nvPr/>
        </p:nvPicPr>
        <p:blipFill>
          <a:blip r:embed="rId3">
            <a:alphaModFix/>
          </a:blip>
          <a:stretch>
            <a:fillRect/>
          </a:stretch>
        </p:blipFill>
        <p:spPr>
          <a:xfrm>
            <a:off x="2873672" y="4386150"/>
            <a:ext cx="3396656" cy="452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Google Shape;109;p22"/>
          <p:cNvPicPr preferRelativeResize="0"/>
          <p:nvPr/>
        </p:nvPicPr>
        <p:blipFill>
          <a:blip r:embed="rId3">
            <a:alphaModFix/>
          </a:blip>
          <a:stretch>
            <a:fillRect/>
          </a:stretch>
        </p:blipFill>
        <p:spPr>
          <a:xfrm>
            <a:off x="1562325" y="244825"/>
            <a:ext cx="5863800" cy="4780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23"/>
          <p:cNvPicPr preferRelativeResize="0"/>
          <p:nvPr/>
        </p:nvPicPr>
        <p:blipFill>
          <a:blip r:embed="rId3">
            <a:alphaModFix/>
          </a:blip>
          <a:stretch>
            <a:fillRect/>
          </a:stretch>
        </p:blipFill>
        <p:spPr>
          <a:xfrm>
            <a:off x="1569238" y="58475"/>
            <a:ext cx="6234825" cy="3253425"/>
          </a:xfrm>
          <a:prstGeom prst="rect">
            <a:avLst/>
          </a:prstGeom>
          <a:noFill/>
          <a:ln>
            <a:noFill/>
          </a:ln>
        </p:spPr>
      </p:pic>
      <p:pic>
        <p:nvPicPr>
          <p:cNvPr id="115" name="Google Shape;115;p23"/>
          <p:cNvPicPr preferRelativeResize="0"/>
          <p:nvPr/>
        </p:nvPicPr>
        <p:blipFill>
          <a:blip r:embed="rId4">
            <a:alphaModFix/>
          </a:blip>
          <a:stretch>
            <a:fillRect/>
          </a:stretch>
        </p:blipFill>
        <p:spPr>
          <a:xfrm>
            <a:off x="3059569" y="3140150"/>
            <a:ext cx="3254150" cy="2003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problems / algorithms</a:t>
            </a:r>
            <a:endParaRPr/>
          </a:p>
        </p:txBody>
      </p:sp>
      <p:sp>
        <p:nvSpPr>
          <p:cNvPr id="121" name="Google Shape;121;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Regression</a:t>
            </a:r>
            <a:endParaRPr/>
          </a:p>
          <a:p>
            <a:pPr indent="-342900" lvl="0" marL="457200" rtl="0" algn="l">
              <a:spcBef>
                <a:spcPts val="0"/>
              </a:spcBef>
              <a:spcAft>
                <a:spcPts val="0"/>
              </a:spcAft>
              <a:buSzPts val="1800"/>
              <a:buChar char="●"/>
            </a:pPr>
            <a:r>
              <a:rPr lang="en"/>
              <a:t>Classification</a:t>
            </a:r>
            <a:endParaRPr/>
          </a:p>
          <a:p>
            <a:pPr indent="-342900" lvl="0" marL="457200" rtl="0" algn="l">
              <a:spcBef>
                <a:spcPts val="0"/>
              </a:spcBef>
              <a:spcAft>
                <a:spcPts val="0"/>
              </a:spcAft>
              <a:buSzPts val="1800"/>
              <a:buChar char="●"/>
            </a:pPr>
            <a:r>
              <a:rPr lang="en"/>
              <a:t>Dimensionality</a:t>
            </a:r>
            <a:r>
              <a:rPr lang="en"/>
              <a:t> reduction (PCA)</a:t>
            </a:r>
            <a:endParaRPr/>
          </a:p>
          <a:p>
            <a:pPr indent="-342900" lvl="0" marL="457200" rtl="0" algn="l">
              <a:spcBef>
                <a:spcPts val="0"/>
              </a:spcBef>
              <a:spcAft>
                <a:spcPts val="0"/>
              </a:spcAft>
              <a:buSzPts val="1800"/>
              <a:buChar char="●"/>
            </a:pPr>
            <a:r>
              <a:rPr lang="en"/>
              <a:t>Clustering (kNN,...) → Data mining and knowledge discovery, recommendation engines</a:t>
            </a:r>
            <a:endParaRPr/>
          </a:p>
          <a:p>
            <a:pPr indent="-342900" lvl="0" marL="457200" rtl="0" algn="l">
              <a:spcBef>
                <a:spcPts val="0"/>
              </a:spcBef>
              <a:spcAft>
                <a:spcPts val="0"/>
              </a:spcAft>
              <a:buSzPts val="1800"/>
              <a:buChar char="●"/>
            </a:pPr>
            <a:r>
              <a:rPr lang="en"/>
              <a:t>Anomaly detection</a:t>
            </a:r>
            <a:endParaRPr/>
          </a:p>
          <a:p>
            <a:pPr indent="-342900" lvl="0" marL="457200" rtl="0" algn="l">
              <a:spcBef>
                <a:spcPts val="0"/>
              </a:spcBef>
              <a:spcAft>
                <a:spcPts val="0"/>
              </a:spcAft>
              <a:buSzPts val="1800"/>
              <a:buChar char="●"/>
            </a:pPr>
            <a:r>
              <a:rPr lang="en"/>
              <a:t>…</a:t>
            </a:r>
            <a:endParaRPr/>
          </a:p>
          <a:p>
            <a:pPr indent="-342900" lvl="0" marL="457200" rtl="0" algn="l">
              <a:spcBef>
                <a:spcPts val="0"/>
              </a:spcBef>
              <a:spcAft>
                <a:spcPts val="0"/>
              </a:spcAft>
              <a:buSzPts val="1800"/>
              <a:buChar char="●"/>
            </a:pPr>
            <a:r>
              <a:rPr lang="en"/>
              <a:t>Many many tools, which one to use? Or more than one,</a:t>
            </a:r>
            <a:endParaRPr/>
          </a:p>
          <a:p>
            <a:pPr indent="-317500" lvl="1" marL="914400" rtl="0" algn="l">
              <a:spcBef>
                <a:spcPts val="0"/>
              </a:spcBef>
              <a:spcAft>
                <a:spcPts val="0"/>
              </a:spcAft>
              <a:buSzPts val="1400"/>
              <a:buChar char="○"/>
            </a:pPr>
            <a:r>
              <a:rPr lang="en"/>
              <a:t>Ensemble learning</a:t>
            </a:r>
            <a:endParaRPr/>
          </a:p>
          <a:p>
            <a:pPr indent="-317500" lvl="2" marL="1371600" rtl="0" algn="l">
              <a:spcBef>
                <a:spcPts val="0"/>
              </a:spcBef>
              <a:spcAft>
                <a:spcPts val="0"/>
              </a:spcAft>
              <a:buSzPts val="1400"/>
              <a:buChar char="■"/>
            </a:pPr>
            <a:r>
              <a:rPr lang="en"/>
              <a:t>Bagging, boosting, XGBoosting, GA’s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25"/>
          <p:cNvPicPr preferRelativeResize="0"/>
          <p:nvPr/>
        </p:nvPicPr>
        <p:blipFill>
          <a:blip r:embed="rId3">
            <a:alphaModFix/>
          </a:blip>
          <a:stretch>
            <a:fillRect/>
          </a:stretch>
        </p:blipFill>
        <p:spPr>
          <a:xfrm>
            <a:off x="182600" y="1057924"/>
            <a:ext cx="8875200" cy="3060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3" name="Google Shape;133;p26"/>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Hyperparameters - parameters</a:t>
            </a:r>
            <a:endParaRPr/>
          </a:p>
        </p:txBody>
      </p:sp>
      <p:sp>
        <p:nvSpPr>
          <p:cNvPr id="139" name="Google Shape;139;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Hyperparameters (part of model design) versus regular, trainable parameters</a:t>
            </a:r>
            <a:endParaRPr/>
          </a:p>
          <a:p>
            <a:pPr indent="-317500" lvl="1" marL="914400" rtl="0" algn="l">
              <a:spcBef>
                <a:spcPts val="0"/>
              </a:spcBef>
              <a:spcAft>
                <a:spcPts val="0"/>
              </a:spcAft>
              <a:buSzPts val="1400"/>
              <a:buChar char="○"/>
            </a:pPr>
            <a:r>
              <a:rPr lang="en"/>
              <a:t>Hyperparameters: grid search, random search, heuristic search</a:t>
            </a:r>
            <a:endParaRPr/>
          </a:p>
        </p:txBody>
      </p:sp>
      <p:pic>
        <p:nvPicPr>
          <p:cNvPr id="140" name="Google Shape;140;p27"/>
          <p:cNvPicPr preferRelativeResize="0"/>
          <p:nvPr/>
        </p:nvPicPr>
        <p:blipFill rotWithShape="1">
          <a:blip r:embed="rId3">
            <a:alphaModFix/>
          </a:blip>
          <a:srcRect b="0" l="14867" r="8807" t="21166"/>
          <a:stretch/>
        </p:blipFill>
        <p:spPr>
          <a:xfrm>
            <a:off x="2474837" y="2251950"/>
            <a:ext cx="4194325" cy="2372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pic>
        <p:nvPicPr>
          <p:cNvPr id="145" name="Google Shape;145;p28"/>
          <p:cNvPicPr preferRelativeResize="0"/>
          <p:nvPr/>
        </p:nvPicPr>
        <p:blipFill>
          <a:blip r:embed="rId3">
            <a:alphaModFix/>
          </a:blip>
          <a:stretch>
            <a:fillRect/>
          </a:stretch>
        </p:blipFill>
        <p:spPr>
          <a:xfrm>
            <a:off x="0" y="234554"/>
            <a:ext cx="9144000" cy="46743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Google Shape;150;p29"/>
          <p:cNvPicPr preferRelativeResize="0"/>
          <p:nvPr/>
        </p:nvPicPr>
        <p:blipFill>
          <a:blip r:embed="rId3">
            <a:alphaModFix/>
          </a:blip>
          <a:stretch>
            <a:fillRect/>
          </a:stretch>
        </p:blipFill>
        <p:spPr>
          <a:xfrm>
            <a:off x="2174300" y="2276463"/>
            <a:ext cx="5505450" cy="2867025"/>
          </a:xfrm>
          <a:prstGeom prst="rect">
            <a:avLst/>
          </a:prstGeom>
          <a:noFill/>
          <a:ln>
            <a:noFill/>
          </a:ln>
        </p:spPr>
      </p:pic>
      <p:pic>
        <p:nvPicPr>
          <p:cNvPr id="151" name="Google Shape;151;p29"/>
          <p:cNvPicPr preferRelativeResize="0"/>
          <p:nvPr/>
        </p:nvPicPr>
        <p:blipFill>
          <a:blip r:embed="rId4">
            <a:alphaModFix/>
          </a:blip>
          <a:stretch>
            <a:fillRect/>
          </a:stretch>
        </p:blipFill>
        <p:spPr>
          <a:xfrm>
            <a:off x="2107725" y="48825"/>
            <a:ext cx="5572025" cy="2085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“Goodness of a model”</a:t>
            </a:r>
            <a:endParaRPr/>
          </a:p>
        </p:txBody>
      </p:sp>
      <p:sp>
        <p:nvSpPr>
          <p:cNvPr id="157" name="Google Shape;15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during (supervised) </a:t>
            </a:r>
            <a:r>
              <a:rPr b="1" lang="en"/>
              <a:t>training phase</a:t>
            </a:r>
            <a:r>
              <a:rPr lang="en"/>
              <a:t> aka “Loss function”</a:t>
            </a:r>
            <a:endParaRPr/>
          </a:p>
        </p:txBody>
      </p:sp>
      <p:pic>
        <p:nvPicPr>
          <p:cNvPr id="158" name="Google Shape;158;p30"/>
          <p:cNvPicPr preferRelativeResize="0"/>
          <p:nvPr/>
        </p:nvPicPr>
        <p:blipFill>
          <a:blip r:embed="rId3">
            <a:alphaModFix/>
          </a:blip>
          <a:stretch>
            <a:fillRect/>
          </a:stretch>
        </p:blipFill>
        <p:spPr>
          <a:xfrm>
            <a:off x="4318898" y="1903525"/>
            <a:ext cx="4679125" cy="2250325"/>
          </a:xfrm>
          <a:prstGeom prst="rect">
            <a:avLst/>
          </a:prstGeom>
          <a:noFill/>
          <a:ln cap="flat" cmpd="sng" w="19050">
            <a:solidFill>
              <a:schemeClr val="dk2"/>
            </a:solidFill>
            <a:prstDash val="solid"/>
            <a:round/>
            <a:headEnd len="sm" w="sm" type="none"/>
            <a:tailEnd len="sm" w="sm" type="none"/>
          </a:ln>
        </p:spPr>
      </p:pic>
      <p:pic>
        <p:nvPicPr>
          <p:cNvPr id="159" name="Google Shape;159;p30"/>
          <p:cNvPicPr preferRelativeResize="0"/>
          <p:nvPr/>
        </p:nvPicPr>
        <p:blipFill>
          <a:blip r:embed="rId4">
            <a:alphaModFix/>
          </a:blip>
          <a:stretch>
            <a:fillRect/>
          </a:stretch>
        </p:blipFill>
        <p:spPr>
          <a:xfrm>
            <a:off x="181697" y="1854500"/>
            <a:ext cx="3892600" cy="2348375"/>
          </a:xfrm>
          <a:prstGeom prst="rect">
            <a:avLst/>
          </a:prstGeom>
          <a:noFill/>
          <a:ln cap="flat" cmpd="sng" w="19050">
            <a:solidFill>
              <a:schemeClr val="dk2"/>
            </a:solidFill>
            <a:prstDash val="solid"/>
            <a:round/>
            <a:headEnd len="sm" w="sm" type="none"/>
            <a:tailEnd len="sm" w="sm" type="none"/>
          </a:ln>
        </p:spPr>
      </p:pic>
      <p:sp>
        <p:nvSpPr>
          <p:cNvPr id="160" name="Google Shape;160;p30"/>
          <p:cNvSpPr txBox="1"/>
          <p:nvPr/>
        </p:nvSpPr>
        <p:spPr>
          <a:xfrm>
            <a:off x="1410150" y="4382625"/>
            <a:ext cx="6097200" cy="6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Regression 						                    Classification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“Goodness of a model”</a:t>
            </a:r>
            <a:endParaRPr/>
          </a:p>
        </p:txBody>
      </p:sp>
      <p:sp>
        <p:nvSpPr>
          <p:cNvPr id="166" name="Google Shape;166;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during </a:t>
            </a:r>
            <a:r>
              <a:rPr b="1" lang="en"/>
              <a:t>test phase</a:t>
            </a:r>
            <a:r>
              <a:rPr lang="en"/>
              <a:t>, final scoring</a:t>
            </a:r>
            <a:endParaRPr/>
          </a:p>
        </p:txBody>
      </p:sp>
      <p:pic>
        <p:nvPicPr>
          <p:cNvPr id="167" name="Google Shape;167;p31"/>
          <p:cNvPicPr preferRelativeResize="0"/>
          <p:nvPr/>
        </p:nvPicPr>
        <p:blipFill>
          <a:blip r:embed="rId3">
            <a:alphaModFix/>
          </a:blip>
          <a:stretch>
            <a:fillRect/>
          </a:stretch>
        </p:blipFill>
        <p:spPr>
          <a:xfrm>
            <a:off x="4542149" y="1714300"/>
            <a:ext cx="4382951" cy="2576825"/>
          </a:xfrm>
          <a:prstGeom prst="rect">
            <a:avLst/>
          </a:prstGeom>
          <a:noFill/>
          <a:ln cap="flat" cmpd="sng" w="19050">
            <a:solidFill>
              <a:schemeClr val="dk2"/>
            </a:solidFill>
            <a:prstDash val="solid"/>
            <a:round/>
            <a:headEnd len="sm" w="sm" type="none"/>
            <a:tailEnd len="sm" w="sm" type="none"/>
          </a:ln>
        </p:spPr>
      </p:pic>
      <p:pic>
        <p:nvPicPr>
          <p:cNvPr id="168" name="Google Shape;168;p31"/>
          <p:cNvPicPr preferRelativeResize="0"/>
          <p:nvPr/>
        </p:nvPicPr>
        <p:blipFill>
          <a:blip r:embed="rId4">
            <a:alphaModFix/>
          </a:blip>
          <a:stretch>
            <a:fillRect/>
          </a:stretch>
        </p:blipFill>
        <p:spPr>
          <a:xfrm>
            <a:off x="381550" y="1714288"/>
            <a:ext cx="3865225" cy="2576825"/>
          </a:xfrm>
          <a:prstGeom prst="rect">
            <a:avLst/>
          </a:prstGeom>
          <a:noFill/>
          <a:ln cap="flat" cmpd="sng" w="19050">
            <a:solidFill>
              <a:schemeClr val="dk2"/>
            </a:solidFill>
            <a:prstDash val="solid"/>
            <a:round/>
            <a:headEnd len="sm" w="sm" type="none"/>
            <a:tailEnd len="sm" w="sm" type="none"/>
          </a:ln>
        </p:spPr>
      </p:pic>
      <p:sp>
        <p:nvSpPr>
          <p:cNvPr id="169" name="Google Shape;169;p31"/>
          <p:cNvSpPr txBox="1"/>
          <p:nvPr/>
        </p:nvSpPr>
        <p:spPr>
          <a:xfrm>
            <a:off x="1410150" y="4382625"/>
            <a:ext cx="6097200" cy="6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Regression 						                    Classification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the scene</a:t>
            </a:r>
            <a:endParaRPr/>
          </a:p>
        </p:txBody>
      </p:sp>
      <p:pic>
        <p:nvPicPr>
          <p:cNvPr id="62" name="Google Shape;62;p14"/>
          <p:cNvPicPr preferRelativeResize="0"/>
          <p:nvPr/>
        </p:nvPicPr>
        <p:blipFill>
          <a:blip r:embed="rId3">
            <a:alphaModFix/>
          </a:blip>
          <a:stretch>
            <a:fillRect/>
          </a:stretch>
        </p:blipFill>
        <p:spPr>
          <a:xfrm>
            <a:off x="1523697" y="1340575"/>
            <a:ext cx="6096599" cy="3317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32"/>
          <p:cNvPicPr preferRelativeResize="0"/>
          <p:nvPr/>
        </p:nvPicPr>
        <p:blipFill>
          <a:blip r:embed="rId3">
            <a:alphaModFix/>
          </a:blip>
          <a:stretch>
            <a:fillRect/>
          </a:stretch>
        </p:blipFill>
        <p:spPr>
          <a:xfrm>
            <a:off x="1757350" y="249563"/>
            <a:ext cx="5629275" cy="1857375"/>
          </a:xfrm>
          <a:prstGeom prst="rect">
            <a:avLst/>
          </a:prstGeom>
          <a:noFill/>
          <a:ln>
            <a:noFill/>
          </a:ln>
        </p:spPr>
      </p:pic>
      <p:pic>
        <p:nvPicPr>
          <p:cNvPr id="175" name="Google Shape;175;p32"/>
          <p:cNvPicPr preferRelativeResize="0"/>
          <p:nvPr/>
        </p:nvPicPr>
        <p:blipFill>
          <a:blip r:embed="rId4">
            <a:alphaModFix/>
          </a:blip>
          <a:stretch>
            <a:fillRect/>
          </a:stretch>
        </p:blipFill>
        <p:spPr>
          <a:xfrm>
            <a:off x="581013" y="2106950"/>
            <a:ext cx="7981950" cy="2857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2" name="Google Shape;182;p33"/>
          <p:cNvPicPr preferRelativeResize="0"/>
          <p:nvPr/>
        </p:nvPicPr>
        <p:blipFill>
          <a:blip r:embed="rId3">
            <a:alphaModFix/>
          </a:blip>
          <a:stretch>
            <a:fillRect/>
          </a:stretch>
        </p:blipFill>
        <p:spPr>
          <a:xfrm>
            <a:off x="588240" y="0"/>
            <a:ext cx="7967519" cy="5143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9" name="Google Shape;189;p3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5"/>
          <p:cNvSpPr txBox="1"/>
          <p:nvPr>
            <p:ph type="title"/>
          </p:nvPr>
        </p:nvSpPr>
        <p:spPr>
          <a:xfrm>
            <a:off x="311700" y="130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Bias in all around...</a:t>
            </a:r>
            <a:endParaRPr/>
          </a:p>
        </p:txBody>
      </p:sp>
      <p:pic>
        <p:nvPicPr>
          <p:cNvPr id="195" name="Google Shape;195;p35"/>
          <p:cNvPicPr preferRelativeResize="0"/>
          <p:nvPr/>
        </p:nvPicPr>
        <p:blipFill rotWithShape="1">
          <a:blip r:embed="rId3">
            <a:alphaModFix/>
          </a:blip>
          <a:srcRect b="0" l="0" r="0" t="12823"/>
          <a:stretch/>
        </p:blipFill>
        <p:spPr>
          <a:xfrm>
            <a:off x="2594250" y="659425"/>
            <a:ext cx="6042500" cy="44840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pic>
        <p:nvPicPr>
          <p:cNvPr id="200" name="Google Shape;200;p36"/>
          <p:cNvPicPr preferRelativeResize="0"/>
          <p:nvPr/>
        </p:nvPicPr>
        <p:blipFill>
          <a:blip r:embed="rId3">
            <a:alphaModFix/>
          </a:blip>
          <a:stretch>
            <a:fillRect/>
          </a:stretch>
        </p:blipFill>
        <p:spPr>
          <a:xfrm>
            <a:off x="912057" y="0"/>
            <a:ext cx="7319887"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 DATA</a:t>
            </a:r>
            <a:endParaRPr/>
          </a:p>
        </p:txBody>
      </p:sp>
      <p:pic>
        <p:nvPicPr>
          <p:cNvPr id="206" name="Google Shape;206;p37"/>
          <p:cNvPicPr preferRelativeResize="0"/>
          <p:nvPr/>
        </p:nvPicPr>
        <p:blipFill>
          <a:blip r:embed="rId3">
            <a:alphaModFix/>
          </a:blip>
          <a:stretch>
            <a:fillRect/>
          </a:stretch>
        </p:blipFill>
        <p:spPr>
          <a:xfrm>
            <a:off x="1571625" y="1333500"/>
            <a:ext cx="6000750" cy="2476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Google Shape;211;p38"/>
          <p:cNvPicPr preferRelativeResize="0"/>
          <p:nvPr/>
        </p:nvPicPr>
        <p:blipFill>
          <a:blip r:embed="rId3">
            <a:alphaModFix/>
          </a:blip>
          <a:stretch>
            <a:fillRect/>
          </a:stretch>
        </p:blipFill>
        <p:spPr>
          <a:xfrm>
            <a:off x="0" y="864756"/>
            <a:ext cx="9143999" cy="34139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Missing data</a:t>
            </a:r>
            <a:endParaRPr/>
          </a:p>
        </p:txBody>
      </p:sp>
      <p:sp>
        <p:nvSpPr>
          <p:cNvPr id="217" name="Google Shape;217;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8" name="Google Shape;218;p39"/>
          <p:cNvPicPr preferRelativeResize="0"/>
          <p:nvPr/>
        </p:nvPicPr>
        <p:blipFill>
          <a:blip r:embed="rId3">
            <a:alphaModFix/>
          </a:blip>
          <a:stretch>
            <a:fillRect/>
          </a:stretch>
        </p:blipFill>
        <p:spPr>
          <a:xfrm>
            <a:off x="0" y="1017719"/>
            <a:ext cx="9144000" cy="2693463"/>
          </a:xfrm>
          <a:prstGeom prst="rect">
            <a:avLst/>
          </a:prstGeom>
          <a:noFill/>
          <a:ln>
            <a:noFill/>
          </a:ln>
        </p:spPr>
      </p:pic>
      <p:pic>
        <p:nvPicPr>
          <p:cNvPr id="219" name="Google Shape;219;p39"/>
          <p:cNvPicPr preferRelativeResize="0"/>
          <p:nvPr/>
        </p:nvPicPr>
        <p:blipFill>
          <a:blip r:embed="rId4">
            <a:alphaModFix/>
          </a:blip>
          <a:stretch>
            <a:fillRect/>
          </a:stretch>
        </p:blipFill>
        <p:spPr>
          <a:xfrm>
            <a:off x="2612375" y="2762100"/>
            <a:ext cx="3572100" cy="2381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Making features equally strong… </a:t>
            </a:r>
            <a:endParaRPr/>
          </a:p>
        </p:txBody>
      </p:sp>
      <p:pic>
        <p:nvPicPr>
          <p:cNvPr id="225" name="Google Shape;225;p40"/>
          <p:cNvPicPr preferRelativeResize="0"/>
          <p:nvPr/>
        </p:nvPicPr>
        <p:blipFill rotWithShape="1">
          <a:blip r:embed="rId3">
            <a:alphaModFix/>
          </a:blip>
          <a:srcRect b="45518" l="0" r="31637" t="14771"/>
          <a:stretch/>
        </p:blipFill>
        <p:spPr>
          <a:xfrm>
            <a:off x="0" y="949516"/>
            <a:ext cx="9143999" cy="2446186"/>
          </a:xfrm>
          <a:prstGeom prst="rect">
            <a:avLst/>
          </a:prstGeom>
          <a:noFill/>
          <a:ln>
            <a:noFill/>
          </a:ln>
        </p:spPr>
      </p:pic>
      <p:pic>
        <p:nvPicPr>
          <p:cNvPr id="226" name="Google Shape;226;p40"/>
          <p:cNvPicPr preferRelativeResize="0"/>
          <p:nvPr/>
        </p:nvPicPr>
        <p:blipFill>
          <a:blip r:embed="rId4">
            <a:alphaModFix/>
          </a:blip>
          <a:stretch>
            <a:fillRect/>
          </a:stretch>
        </p:blipFill>
        <p:spPr>
          <a:xfrm>
            <a:off x="3595675" y="3200400"/>
            <a:ext cx="1952625" cy="1943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Normalize (or Min-Max scaling)</a:t>
            </a:r>
            <a:endParaRPr/>
          </a:p>
        </p:txBody>
      </p:sp>
      <p:pic>
        <p:nvPicPr>
          <p:cNvPr id="232" name="Google Shape;232;p41"/>
          <p:cNvPicPr preferRelativeResize="0"/>
          <p:nvPr/>
        </p:nvPicPr>
        <p:blipFill>
          <a:blip r:embed="rId3">
            <a:alphaModFix/>
          </a:blip>
          <a:stretch>
            <a:fillRect/>
          </a:stretch>
        </p:blipFill>
        <p:spPr>
          <a:xfrm>
            <a:off x="0" y="1152475"/>
            <a:ext cx="5348498" cy="3567650"/>
          </a:xfrm>
          <a:prstGeom prst="rect">
            <a:avLst/>
          </a:prstGeom>
          <a:noFill/>
          <a:ln>
            <a:noFill/>
          </a:ln>
        </p:spPr>
      </p:pic>
      <p:pic>
        <p:nvPicPr>
          <p:cNvPr id="233" name="Google Shape;233;p41"/>
          <p:cNvPicPr preferRelativeResize="0"/>
          <p:nvPr/>
        </p:nvPicPr>
        <p:blipFill rotWithShape="1">
          <a:blip r:embed="rId4">
            <a:alphaModFix/>
          </a:blip>
          <a:srcRect b="17502" l="4578" r="49778" t="33595"/>
          <a:stretch/>
        </p:blipFill>
        <p:spPr>
          <a:xfrm>
            <a:off x="5348500" y="1884550"/>
            <a:ext cx="3795500" cy="22881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243475" y="414749"/>
            <a:ext cx="8776775" cy="4373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MinMax Scaler (normalize)</a:t>
            </a:r>
            <a:endParaRPr/>
          </a:p>
        </p:txBody>
      </p:sp>
      <p:pic>
        <p:nvPicPr>
          <p:cNvPr id="239" name="Google Shape;239;p42"/>
          <p:cNvPicPr preferRelativeResize="0"/>
          <p:nvPr/>
        </p:nvPicPr>
        <p:blipFill>
          <a:blip r:embed="rId3">
            <a:alphaModFix/>
          </a:blip>
          <a:stretch>
            <a:fillRect/>
          </a:stretch>
        </p:blipFill>
        <p:spPr>
          <a:xfrm>
            <a:off x="0" y="1271925"/>
            <a:ext cx="9144000" cy="342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Standardize</a:t>
            </a:r>
            <a:endParaRPr/>
          </a:p>
        </p:txBody>
      </p:sp>
      <p:sp>
        <p:nvSpPr>
          <p:cNvPr id="245" name="Google Shape;245;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a transformer, but now with mean of 0,</a:t>
            </a:r>
            <a:endParaRPr/>
          </a:p>
          <a:p>
            <a:pPr indent="0" lvl="0" marL="0" rtl="0" algn="l">
              <a:spcBef>
                <a:spcPts val="1600"/>
              </a:spcBef>
              <a:spcAft>
                <a:spcPts val="1600"/>
              </a:spcAft>
              <a:buNone/>
            </a:pPr>
            <a:r>
              <a:rPr lang="en"/>
              <a:t>and standard deviation of 1 </a:t>
            </a:r>
            <a:endParaRPr/>
          </a:p>
        </p:txBody>
      </p:sp>
      <p:pic>
        <p:nvPicPr>
          <p:cNvPr id="246" name="Google Shape;246;p43"/>
          <p:cNvPicPr preferRelativeResize="0"/>
          <p:nvPr/>
        </p:nvPicPr>
        <p:blipFill rotWithShape="1">
          <a:blip r:embed="rId3">
            <a:alphaModFix/>
          </a:blip>
          <a:srcRect b="0" l="71199" r="0" t="14770"/>
          <a:stretch/>
        </p:blipFill>
        <p:spPr>
          <a:xfrm>
            <a:off x="6198800" y="1066138"/>
            <a:ext cx="2633501" cy="3589075"/>
          </a:xfrm>
          <a:prstGeom prst="rect">
            <a:avLst/>
          </a:prstGeom>
          <a:noFill/>
          <a:ln>
            <a:noFill/>
          </a:ln>
        </p:spPr>
      </p:pic>
      <p:pic>
        <p:nvPicPr>
          <p:cNvPr id="247" name="Google Shape;247;p43"/>
          <p:cNvPicPr preferRelativeResize="0"/>
          <p:nvPr/>
        </p:nvPicPr>
        <p:blipFill>
          <a:blip r:embed="rId4">
            <a:alphaModFix/>
          </a:blip>
          <a:stretch>
            <a:fillRect/>
          </a:stretch>
        </p:blipFill>
        <p:spPr>
          <a:xfrm>
            <a:off x="963800" y="2399654"/>
            <a:ext cx="4609799" cy="1798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Standardize</a:t>
            </a:r>
            <a:endParaRPr/>
          </a:p>
        </p:txBody>
      </p:sp>
      <p:sp>
        <p:nvSpPr>
          <p:cNvPr id="253" name="Google Shape;253;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4" name="Google Shape;254;p44"/>
          <p:cNvPicPr preferRelativeResize="0"/>
          <p:nvPr/>
        </p:nvPicPr>
        <p:blipFill>
          <a:blip r:embed="rId3">
            <a:alphaModFix/>
          </a:blip>
          <a:stretch>
            <a:fillRect/>
          </a:stretch>
        </p:blipFill>
        <p:spPr>
          <a:xfrm>
            <a:off x="0" y="1516175"/>
            <a:ext cx="9144000" cy="3429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id="259" name="Google Shape;259;p45"/>
          <p:cNvPicPr preferRelativeResize="0"/>
          <p:nvPr/>
        </p:nvPicPr>
        <p:blipFill>
          <a:blip r:embed="rId3">
            <a:alphaModFix/>
          </a:blip>
          <a:stretch>
            <a:fillRect/>
          </a:stretch>
        </p:blipFill>
        <p:spPr>
          <a:xfrm>
            <a:off x="19663" y="1647149"/>
            <a:ext cx="5192676" cy="2276875"/>
          </a:xfrm>
          <a:prstGeom prst="rect">
            <a:avLst/>
          </a:prstGeom>
          <a:noFill/>
          <a:ln>
            <a:noFill/>
          </a:ln>
        </p:spPr>
      </p:pic>
      <p:pic>
        <p:nvPicPr>
          <p:cNvPr id="260" name="Google Shape;260;p45"/>
          <p:cNvPicPr preferRelativeResize="0"/>
          <p:nvPr/>
        </p:nvPicPr>
        <p:blipFill>
          <a:blip r:embed="rId4">
            <a:alphaModFix/>
          </a:blip>
          <a:stretch>
            <a:fillRect/>
          </a:stretch>
        </p:blipFill>
        <p:spPr>
          <a:xfrm>
            <a:off x="4919808" y="1647150"/>
            <a:ext cx="4204517" cy="2276875"/>
          </a:xfrm>
          <a:prstGeom prst="rect">
            <a:avLst/>
          </a:prstGeom>
          <a:noFill/>
          <a:ln>
            <a:noFill/>
          </a:ln>
        </p:spPr>
      </p:pic>
      <p:sp>
        <p:nvSpPr>
          <p:cNvPr id="261" name="Google Shape;26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Normalize or </a:t>
            </a:r>
            <a:r>
              <a:rPr lang="en"/>
              <a:t>Standardize → it depends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Unbalanced data sets</a:t>
            </a:r>
            <a:endParaRPr/>
          </a:p>
        </p:txBody>
      </p:sp>
      <p:sp>
        <p:nvSpPr>
          <p:cNvPr id="267" name="Google Shape;267;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8" name="Google Shape;268;p46"/>
          <p:cNvPicPr preferRelativeResize="0"/>
          <p:nvPr/>
        </p:nvPicPr>
        <p:blipFill>
          <a:blip r:embed="rId3">
            <a:alphaModFix/>
          </a:blip>
          <a:stretch>
            <a:fillRect/>
          </a:stretch>
        </p:blipFill>
        <p:spPr>
          <a:xfrm>
            <a:off x="0" y="1152474"/>
            <a:ext cx="9143999" cy="3991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7"/>
          <p:cNvSpPr txBox="1"/>
          <p:nvPr>
            <p:ph type="title"/>
          </p:nvPr>
        </p:nvSpPr>
        <p:spPr>
          <a:xfrm>
            <a:off x="272350" y="199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Selection</a:t>
            </a:r>
            <a:endParaRPr/>
          </a:p>
        </p:txBody>
      </p:sp>
      <p:sp>
        <p:nvSpPr>
          <p:cNvPr id="274" name="Google Shape;274;p47"/>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 ML techniques are optimized by good feature selection </a:t>
            </a:r>
            <a:endParaRPr/>
          </a:p>
          <a:p>
            <a:pPr indent="0" lvl="0" marL="0" rtl="0" algn="l">
              <a:spcBef>
                <a:spcPts val="1600"/>
              </a:spcBef>
              <a:spcAft>
                <a:spcPts val="0"/>
              </a:spcAft>
              <a:buNone/>
            </a:pPr>
            <a:r>
              <a:rPr lang="en"/>
              <a:t>→ Gives more ‘weight’ to the important features</a:t>
            </a:r>
            <a:endParaRPr/>
          </a:p>
          <a:p>
            <a:pPr indent="0" lvl="0" marL="0" rtl="0" algn="l">
              <a:spcBef>
                <a:spcPts val="1600"/>
              </a:spcBef>
              <a:spcAft>
                <a:spcPts val="0"/>
              </a:spcAft>
              <a:buNone/>
            </a:pPr>
            <a:r>
              <a:rPr lang="en"/>
              <a:t>→ Watch out for correlated features, only select </a:t>
            </a:r>
            <a:r>
              <a:rPr lang="en"/>
              <a:t>independent</a:t>
            </a:r>
            <a:r>
              <a:rPr lang="en"/>
              <a:t> features</a:t>
            </a:r>
            <a:endParaRPr/>
          </a:p>
          <a:p>
            <a:pPr indent="457200" lvl="0" marL="0" rtl="0" algn="l">
              <a:spcBef>
                <a:spcPts val="1600"/>
              </a:spcBef>
              <a:spcAft>
                <a:spcPts val="0"/>
              </a:spcAft>
              <a:buNone/>
            </a:pPr>
            <a:r>
              <a:rPr lang="en" sz="1400"/>
              <a:t>(best een heatmap maken van correlations, voor visuele inspectie)</a:t>
            </a:r>
            <a:endParaRPr sz="1400"/>
          </a:p>
          <a:p>
            <a:pPr indent="0" lvl="0" marL="0" rtl="0" algn="l">
              <a:spcBef>
                <a:spcPts val="1600"/>
              </a:spcBef>
              <a:spcAft>
                <a:spcPts val="0"/>
              </a:spcAft>
              <a:buNone/>
            </a:pPr>
            <a:r>
              <a:rPr lang="en"/>
              <a:t>→ ‘Pruning of your data’ </a:t>
            </a:r>
            <a:endParaRPr/>
          </a:p>
          <a:p>
            <a:pPr indent="457200" lvl="0" marL="0" rtl="0" algn="l">
              <a:spcBef>
                <a:spcPts val="1600"/>
              </a:spcBef>
              <a:spcAft>
                <a:spcPts val="0"/>
              </a:spcAft>
              <a:buNone/>
            </a:pPr>
            <a:r>
              <a:rPr lang="en" sz="1400"/>
              <a:t>(can also be applied to your model: simplify, make it less complex, i.e. regularize)</a:t>
            </a:r>
            <a:endParaRPr sz="1400"/>
          </a:p>
          <a:p>
            <a:pPr indent="0" lvl="0" marL="0" rtl="0" algn="l">
              <a:spcBef>
                <a:spcPts val="1600"/>
              </a:spcBef>
              <a:spcAft>
                <a:spcPts val="0"/>
              </a:spcAft>
              <a:buNone/>
            </a:pPr>
            <a:r>
              <a:rPr lang="en"/>
              <a:t>R</a:t>
            </a:r>
            <a:r>
              <a:rPr lang="en"/>
              <a:t>emember: </a:t>
            </a:r>
            <a:endParaRPr/>
          </a:p>
          <a:p>
            <a:pPr indent="0" lvl="0" marL="0" rtl="0" algn="l">
              <a:spcBef>
                <a:spcPts val="1600"/>
              </a:spcBef>
              <a:spcAft>
                <a:spcPts val="1600"/>
              </a:spcAft>
              <a:buNone/>
            </a:pPr>
            <a:r>
              <a:rPr b="1" lang="en"/>
              <a:t>Exploring (Getting a feel for) a dataset, is a key part of the proces of building an ML-model!</a:t>
            </a:r>
            <a:endParaRPr b="1"/>
          </a:p>
        </p:txBody>
      </p:sp>
      <p:pic>
        <p:nvPicPr>
          <p:cNvPr id="275" name="Google Shape;275;p47"/>
          <p:cNvPicPr preferRelativeResize="0"/>
          <p:nvPr/>
        </p:nvPicPr>
        <p:blipFill>
          <a:blip r:embed="rId3">
            <a:alphaModFix/>
          </a:blip>
          <a:stretch>
            <a:fillRect/>
          </a:stretch>
        </p:blipFill>
        <p:spPr>
          <a:xfrm>
            <a:off x="7216375" y="821775"/>
            <a:ext cx="1927625" cy="1927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Selection - How</a:t>
            </a:r>
            <a:endParaRPr/>
          </a:p>
        </p:txBody>
      </p:sp>
      <p:sp>
        <p:nvSpPr>
          <p:cNvPr id="281" name="Google Shape;281;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Common sense</a:t>
            </a:r>
            <a:endParaRPr/>
          </a:p>
          <a:p>
            <a:pPr indent="-317500" lvl="1" marL="914400" rtl="0" algn="l">
              <a:spcBef>
                <a:spcPts val="0"/>
              </a:spcBef>
              <a:spcAft>
                <a:spcPts val="0"/>
              </a:spcAft>
              <a:buSzPts val="1400"/>
              <a:buAutoNum type="alphaLcPeriod"/>
            </a:pPr>
            <a:r>
              <a:rPr lang="en"/>
              <a:t>Domain expert will select the most probable features for you</a:t>
            </a:r>
            <a:endParaRPr/>
          </a:p>
          <a:p>
            <a:pPr indent="-342900" lvl="0" marL="457200" rtl="0" algn="l">
              <a:spcBef>
                <a:spcPts val="0"/>
              </a:spcBef>
              <a:spcAft>
                <a:spcPts val="0"/>
              </a:spcAft>
              <a:buSzPts val="1800"/>
              <a:buAutoNum type="arabicPeriod"/>
            </a:pPr>
            <a:r>
              <a:rPr lang="en"/>
              <a:t>Make sure you use independent features</a:t>
            </a:r>
            <a:endParaRPr/>
          </a:p>
          <a:p>
            <a:pPr indent="-317500" lvl="1" marL="914400" rtl="0" algn="l">
              <a:spcBef>
                <a:spcPts val="0"/>
              </a:spcBef>
              <a:spcAft>
                <a:spcPts val="0"/>
              </a:spcAft>
              <a:buSzPts val="1400"/>
              <a:buAutoNum type="alphaLcPeriod"/>
            </a:pPr>
            <a:r>
              <a:rPr lang="en"/>
              <a:t>Check the correlation heatmap</a:t>
            </a:r>
            <a:endParaRPr/>
          </a:p>
          <a:p>
            <a:pPr indent="-342900" lvl="0" marL="457200" rtl="0" algn="l">
              <a:spcBef>
                <a:spcPts val="0"/>
              </a:spcBef>
              <a:spcAft>
                <a:spcPts val="0"/>
              </a:spcAft>
              <a:buSzPts val="1800"/>
              <a:buAutoNum type="arabicPeriod"/>
            </a:pPr>
            <a:r>
              <a:rPr lang="en"/>
              <a:t>Determining effective features</a:t>
            </a:r>
            <a:endParaRPr/>
          </a:p>
          <a:p>
            <a:pPr indent="-317500" lvl="1" marL="914400" rtl="0" algn="l">
              <a:spcBef>
                <a:spcPts val="0"/>
              </a:spcBef>
              <a:spcAft>
                <a:spcPts val="0"/>
              </a:spcAft>
              <a:buSzPts val="1400"/>
              <a:buAutoNum type="alphaLcPeriod"/>
            </a:pPr>
            <a:r>
              <a:rPr lang="en"/>
              <a:t>By trial and error (pruning): leave away that feature, and see how your model is doing</a:t>
            </a:r>
            <a:endParaRPr/>
          </a:p>
          <a:p>
            <a:pPr indent="-317500" lvl="1" marL="914400" rtl="0" algn="l">
              <a:spcBef>
                <a:spcPts val="0"/>
              </a:spcBef>
              <a:spcAft>
                <a:spcPts val="0"/>
              </a:spcAft>
              <a:buSzPts val="1400"/>
              <a:buAutoNum type="alphaLcPeriod"/>
            </a:pPr>
            <a:r>
              <a:rPr lang="en"/>
              <a:t>Fancy-pancy statistical methods: Chi-squared test, F test,... : out-of-scope</a:t>
            </a:r>
            <a:endParaRPr/>
          </a:p>
          <a:p>
            <a:pPr indent="-317500" lvl="2" marL="1371600" rtl="0" algn="l">
              <a:spcBef>
                <a:spcPts val="0"/>
              </a:spcBef>
              <a:spcAft>
                <a:spcPts val="0"/>
              </a:spcAft>
              <a:buSzPts val="1400"/>
              <a:buAutoNum type="romanLcPeriod"/>
            </a:pPr>
            <a:r>
              <a:rPr lang="en"/>
              <a:t>In scikit learn: use the ‘SelectKBest’ method: will do it for you</a:t>
            </a:r>
            <a:endParaRPr/>
          </a:p>
          <a:p>
            <a:pPr indent="0" lvl="0" marL="1371600" rtl="0" algn="l">
              <a:spcBef>
                <a:spcPts val="1600"/>
              </a:spcBef>
              <a:spcAft>
                <a:spcPts val="0"/>
              </a:spcAft>
              <a:buNone/>
            </a:pPr>
            <a:r>
              <a:t/>
            </a:r>
            <a:endParaRPr/>
          </a:p>
          <a:p>
            <a:pPr indent="0" lvl="0" marL="0" rtl="0" algn="l">
              <a:spcBef>
                <a:spcPts val="1600"/>
              </a:spcBef>
              <a:spcAft>
                <a:spcPts val="1600"/>
              </a:spcAft>
              <a:buNone/>
            </a:pPr>
            <a:r>
              <a:rPr lang="en"/>
              <a:t>⇒ all of above: </a:t>
            </a:r>
            <a:r>
              <a:rPr b="1" lang="en" sz="2400"/>
              <a:t>not ‘needed’ in deep learning!</a:t>
            </a:r>
            <a:endParaRPr b="1"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End of Recap</a:t>
            </a:r>
            <a:endParaRPr>
              <a:latin typeface="Calibri"/>
              <a:ea typeface="Calibri"/>
              <a:cs typeface="Calibri"/>
              <a:sym typeface="Calibri"/>
            </a:endParaRPr>
          </a:p>
        </p:txBody>
      </p:sp>
      <p:sp>
        <p:nvSpPr>
          <p:cNvPr id="287" name="Google Shape;287;p4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88" name="Google Shape;288;p49"/>
          <p:cNvPicPr preferRelativeResize="0"/>
          <p:nvPr/>
        </p:nvPicPr>
        <p:blipFill>
          <a:blip r:embed="rId3">
            <a:alphaModFix/>
          </a:blip>
          <a:stretch>
            <a:fillRect/>
          </a:stretch>
        </p:blipFill>
        <p:spPr>
          <a:xfrm>
            <a:off x="2873672" y="4386150"/>
            <a:ext cx="3396656" cy="452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id="72" name="Google Shape;72;p16"/>
          <p:cNvPicPr preferRelativeResize="0"/>
          <p:nvPr/>
        </p:nvPicPr>
        <p:blipFill rotWithShape="1">
          <a:blip r:embed="rId3">
            <a:alphaModFix/>
          </a:blip>
          <a:srcRect b="9272" l="0" r="0" t="0"/>
          <a:stretch/>
        </p:blipFill>
        <p:spPr>
          <a:xfrm>
            <a:off x="235025" y="536000"/>
            <a:ext cx="8673951" cy="4071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Level pipeline ML</a:t>
            </a:r>
            <a:endParaRPr/>
          </a:p>
        </p:txBody>
      </p:sp>
      <p:pic>
        <p:nvPicPr>
          <p:cNvPr id="78" name="Google Shape;78;p17"/>
          <p:cNvPicPr preferRelativeResize="0"/>
          <p:nvPr/>
        </p:nvPicPr>
        <p:blipFill>
          <a:blip r:embed="rId3">
            <a:alphaModFix/>
          </a:blip>
          <a:stretch>
            <a:fillRect/>
          </a:stretch>
        </p:blipFill>
        <p:spPr>
          <a:xfrm>
            <a:off x="542925" y="1366838"/>
            <a:ext cx="8058150" cy="2409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pic>
        <p:nvPicPr>
          <p:cNvPr id="83" name="Google Shape;83;p18"/>
          <p:cNvPicPr preferRelativeResize="0"/>
          <p:nvPr/>
        </p:nvPicPr>
        <p:blipFill>
          <a:blip r:embed="rId3">
            <a:alphaModFix/>
          </a:blip>
          <a:stretch>
            <a:fillRect/>
          </a:stretch>
        </p:blipFill>
        <p:spPr>
          <a:xfrm>
            <a:off x="253625" y="698650"/>
            <a:ext cx="8680350" cy="3765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Driven</a:t>
            </a:r>
            <a:endParaRPr/>
          </a:p>
        </p:txBody>
      </p:sp>
      <p:sp>
        <p:nvSpPr>
          <p:cNvPr id="89" name="Google Shape;89;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Getting data</a:t>
            </a:r>
            <a:endParaRPr/>
          </a:p>
          <a:p>
            <a:pPr indent="-317500" lvl="1" marL="914400" rtl="0" algn="l">
              <a:spcBef>
                <a:spcPts val="0"/>
              </a:spcBef>
              <a:spcAft>
                <a:spcPts val="0"/>
              </a:spcAft>
              <a:buSzPts val="1400"/>
              <a:buChar char="○"/>
            </a:pPr>
            <a:r>
              <a:rPr lang="en"/>
              <a:t>IoT sensor data?</a:t>
            </a:r>
            <a:endParaRPr/>
          </a:p>
          <a:p>
            <a:pPr indent="-317500" lvl="2" marL="1371600" rtl="0" algn="l">
              <a:spcBef>
                <a:spcPts val="0"/>
              </a:spcBef>
              <a:spcAft>
                <a:spcPts val="0"/>
              </a:spcAft>
              <a:buSzPts val="1400"/>
              <a:buChar char="■"/>
            </a:pPr>
            <a:r>
              <a:rPr lang="en"/>
              <a:t>Image sensors - camera, sound sensors, heat sensors, motion sensors, text data</a:t>
            </a:r>
            <a:endParaRPr/>
          </a:p>
          <a:p>
            <a:pPr indent="-317500" lvl="1" marL="914400" rtl="0" algn="l">
              <a:spcBef>
                <a:spcPts val="0"/>
              </a:spcBef>
              <a:spcAft>
                <a:spcPts val="0"/>
              </a:spcAft>
              <a:buSzPts val="1400"/>
              <a:buChar char="○"/>
            </a:pPr>
            <a:r>
              <a:rPr lang="en"/>
              <a:t>Noisy data?</a:t>
            </a:r>
            <a:endParaRPr/>
          </a:p>
          <a:p>
            <a:pPr indent="-317500" lvl="1" marL="914400" rtl="0" algn="l">
              <a:spcBef>
                <a:spcPts val="0"/>
              </a:spcBef>
              <a:spcAft>
                <a:spcPts val="0"/>
              </a:spcAft>
              <a:buSzPts val="1400"/>
              <a:buChar char="○"/>
            </a:pPr>
            <a:r>
              <a:rPr lang="en"/>
              <a:t>Sampling rate?</a:t>
            </a:r>
            <a:endParaRPr/>
          </a:p>
          <a:p>
            <a:pPr indent="-317500" lvl="1" marL="914400" rtl="0" algn="l">
              <a:spcBef>
                <a:spcPts val="0"/>
              </a:spcBef>
              <a:spcAft>
                <a:spcPts val="0"/>
              </a:spcAft>
              <a:buSzPts val="1400"/>
              <a:buChar char="○"/>
            </a:pPr>
            <a:r>
              <a:rPr lang="en"/>
              <a:t>Combining data from several places?</a:t>
            </a:r>
            <a:endParaRPr/>
          </a:p>
          <a:p>
            <a:pPr indent="0" lvl="0" marL="914400" rtl="0" algn="l">
              <a:spcBef>
                <a:spcPts val="1600"/>
              </a:spcBef>
              <a:spcAft>
                <a:spcPts val="0"/>
              </a:spcAft>
              <a:buNone/>
            </a:pPr>
            <a:r>
              <a:t/>
            </a:r>
            <a:endParaRPr/>
          </a:p>
          <a:p>
            <a:pPr indent="-342900" lvl="0" marL="457200" rtl="0" algn="l">
              <a:spcBef>
                <a:spcPts val="1600"/>
              </a:spcBef>
              <a:spcAft>
                <a:spcPts val="0"/>
              </a:spcAft>
              <a:buSzPts val="1800"/>
              <a:buChar char="●"/>
            </a:pPr>
            <a:r>
              <a:rPr lang="en"/>
              <a:t>Labelling data</a:t>
            </a:r>
            <a:endParaRPr/>
          </a:p>
          <a:p>
            <a:pPr indent="-317500" lvl="1" marL="914400" rtl="0" algn="l">
              <a:spcBef>
                <a:spcPts val="0"/>
              </a:spcBef>
              <a:spcAft>
                <a:spcPts val="0"/>
              </a:spcAft>
              <a:buSzPts val="1400"/>
              <a:buChar char="○"/>
            </a:pPr>
            <a:r>
              <a:rPr lang="en"/>
              <a:t>Amazon Turk</a:t>
            </a:r>
            <a:endParaRPr/>
          </a:p>
          <a:p>
            <a:pPr indent="-317500" lvl="1" marL="914400" rtl="0" algn="l">
              <a:spcBef>
                <a:spcPts val="0"/>
              </a:spcBef>
              <a:spcAft>
                <a:spcPts val="0"/>
              </a:spcAft>
              <a:buSzPts val="1400"/>
              <a:buChar char="○"/>
            </a:pPr>
            <a:r>
              <a:rPr lang="en"/>
              <a:t>Re-captcha</a:t>
            </a:r>
            <a:endParaRPr/>
          </a:p>
          <a:p>
            <a:pPr indent="-317500" lvl="1" marL="914400" rtl="0" algn="l">
              <a:spcBef>
                <a:spcPts val="0"/>
              </a:spcBef>
              <a:spcAft>
                <a:spcPts val="0"/>
              </a:spcAft>
              <a:buSzPts val="1400"/>
              <a:buChar char="○"/>
            </a:pPr>
            <a:r>
              <a:rPr lang="en"/>
              <a:t>Automatic clustering tools</a:t>
            </a:r>
            <a:endParaRPr/>
          </a:p>
        </p:txBody>
      </p:sp>
      <p:pic>
        <p:nvPicPr>
          <p:cNvPr id="90" name="Google Shape;90;p19"/>
          <p:cNvPicPr preferRelativeResize="0"/>
          <p:nvPr/>
        </p:nvPicPr>
        <p:blipFill rotWithShape="1">
          <a:blip r:embed="rId3">
            <a:alphaModFix/>
          </a:blip>
          <a:srcRect b="11067" l="0" r="0" t="16168"/>
          <a:stretch/>
        </p:blipFill>
        <p:spPr>
          <a:xfrm>
            <a:off x="5724500" y="251625"/>
            <a:ext cx="3419500" cy="1132300"/>
          </a:xfrm>
          <a:prstGeom prst="rect">
            <a:avLst/>
          </a:prstGeom>
          <a:noFill/>
          <a:ln>
            <a:noFill/>
          </a:ln>
        </p:spPr>
      </p:pic>
      <p:pic>
        <p:nvPicPr>
          <p:cNvPr id="91" name="Google Shape;91;p19"/>
          <p:cNvPicPr preferRelativeResize="0"/>
          <p:nvPr/>
        </p:nvPicPr>
        <p:blipFill>
          <a:blip r:embed="rId4">
            <a:alphaModFix/>
          </a:blip>
          <a:stretch>
            <a:fillRect/>
          </a:stretch>
        </p:blipFill>
        <p:spPr>
          <a:xfrm>
            <a:off x="6541794" y="2397825"/>
            <a:ext cx="1784899" cy="2676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id="96" name="Google Shape;96;p20"/>
          <p:cNvPicPr preferRelativeResize="0"/>
          <p:nvPr/>
        </p:nvPicPr>
        <p:blipFill>
          <a:blip r:embed="rId3">
            <a:alphaModFix/>
          </a:blip>
          <a:stretch>
            <a:fillRect/>
          </a:stretch>
        </p:blipFill>
        <p:spPr>
          <a:xfrm>
            <a:off x="3902599" y="0"/>
            <a:ext cx="4180652" cy="5143499"/>
          </a:xfrm>
          <a:prstGeom prst="rect">
            <a:avLst/>
          </a:prstGeom>
          <a:noFill/>
          <a:ln>
            <a:noFill/>
          </a:ln>
        </p:spPr>
      </p:pic>
      <p:pic>
        <p:nvPicPr>
          <p:cNvPr id="97" name="Google Shape;97;p20"/>
          <p:cNvPicPr preferRelativeResize="0"/>
          <p:nvPr/>
        </p:nvPicPr>
        <p:blipFill>
          <a:blip r:embed="rId4">
            <a:alphaModFix/>
          </a:blip>
          <a:stretch>
            <a:fillRect/>
          </a:stretch>
        </p:blipFill>
        <p:spPr>
          <a:xfrm>
            <a:off x="873025" y="288625"/>
            <a:ext cx="2259550" cy="2259550"/>
          </a:xfrm>
          <a:prstGeom prst="rect">
            <a:avLst/>
          </a:prstGeom>
          <a:noFill/>
          <a:ln>
            <a:noFill/>
          </a:ln>
        </p:spPr>
      </p:pic>
      <p:pic>
        <p:nvPicPr>
          <p:cNvPr id="98" name="Google Shape;98;p20"/>
          <p:cNvPicPr preferRelativeResize="0"/>
          <p:nvPr/>
        </p:nvPicPr>
        <p:blipFill>
          <a:blip r:embed="rId5">
            <a:alphaModFix/>
          </a:blip>
          <a:stretch>
            <a:fillRect/>
          </a:stretch>
        </p:blipFill>
        <p:spPr>
          <a:xfrm>
            <a:off x="220049" y="2057400"/>
            <a:ext cx="3565501" cy="2005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Google Shape;103;p21"/>
          <p:cNvPicPr preferRelativeResize="0"/>
          <p:nvPr/>
        </p:nvPicPr>
        <p:blipFill>
          <a:blip r:embed="rId3">
            <a:alphaModFix/>
          </a:blip>
          <a:stretch>
            <a:fillRect/>
          </a:stretch>
        </p:blipFill>
        <p:spPr>
          <a:xfrm>
            <a:off x="1676388" y="267763"/>
            <a:ext cx="5791200" cy="2962275"/>
          </a:xfrm>
          <a:prstGeom prst="rect">
            <a:avLst/>
          </a:prstGeom>
          <a:noFill/>
          <a:ln>
            <a:noFill/>
          </a:ln>
        </p:spPr>
      </p:pic>
      <p:pic>
        <p:nvPicPr>
          <p:cNvPr id="104" name="Google Shape;104;p21"/>
          <p:cNvPicPr preferRelativeResize="0"/>
          <p:nvPr/>
        </p:nvPicPr>
        <p:blipFill>
          <a:blip r:embed="rId4">
            <a:alphaModFix/>
          </a:blip>
          <a:stretch>
            <a:fillRect/>
          </a:stretch>
        </p:blipFill>
        <p:spPr>
          <a:xfrm>
            <a:off x="2480950" y="3631988"/>
            <a:ext cx="4314825" cy="128587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